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9"/>
  </p:notesMasterIdLst>
  <p:sldIdLst>
    <p:sldId id="274" r:id="rId3"/>
    <p:sldId id="275" r:id="rId4"/>
    <p:sldId id="315" r:id="rId5"/>
    <p:sldId id="276" r:id="rId6"/>
    <p:sldId id="280" r:id="rId7"/>
    <p:sldId id="256" r:id="rId8"/>
    <p:sldId id="278" r:id="rId9"/>
    <p:sldId id="313" r:id="rId10"/>
    <p:sldId id="314" r:id="rId11"/>
    <p:sldId id="279" r:id="rId12"/>
    <p:sldId id="281" r:id="rId13"/>
    <p:sldId id="294" r:id="rId14"/>
    <p:sldId id="283" r:id="rId15"/>
    <p:sldId id="286" r:id="rId16"/>
    <p:sldId id="287" r:id="rId17"/>
    <p:sldId id="292" r:id="rId18"/>
    <p:sldId id="282" r:id="rId19"/>
    <p:sldId id="298" r:id="rId20"/>
    <p:sldId id="299" r:id="rId21"/>
    <p:sldId id="307" r:id="rId22"/>
    <p:sldId id="300" r:id="rId23"/>
    <p:sldId id="301" r:id="rId24"/>
    <p:sldId id="295" r:id="rId25"/>
    <p:sldId id="302" r:id="rId26"/>
    <p:sldId id="296" r:id="rId27"/>
    <p:sldId id="303" r:id="rId28"/>
    <p:sldId id="297" r:id="rId29"/>
    <p:sldId id="304" r:id="rId30"/>
    <p:sldId id="306" r:id="rId31"/>
    <p:sldId id="288" r:id="rId32"/>
    <p:sldId id="308" r:id="rId33"/>
    <p:sldId id="311" r:id="rId34"/>
    <p:sldId id="316" r:id="rId35"/>
    <p:sldId id="310" r:id="rId36"/>
    <p:sldId id="317" r:id="rId37"/>
    <p:sldId id="319" r:id="rId38"/>
    <p:sldId id="30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12" r:id="rId47"/>
    <p:sldId id="29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 snapToGrid="0">
      <p:cViewPr varScale="1">
        <p:scale>
          <a:sx n="111" d="100"/>
          <a:sy n="111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F4D9C7-6EDA-4A1A-BED3-F1BF4E0FAD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D9C7-6EDA-4A1A-BED3-F1BF4E0FAD8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A3F803-46BF-4906-8E35-CE36CDE2B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00067-CC02-44AC-AED0-6907D429D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71942-DB77-4ED4-BD3E-1DEF900802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4D4FDE-BA00-4B89-BC32-60C3DB911B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3416C-D3F3-4E89-9002-E9D0BCB19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52E96-A51A-41AD-8CB5-47F7FA047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7B253-3AF1-4B2F-A44A-797ED8845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691A3-B85D-43BA-BBCD-508722934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41289-775C-4E95-8E21-C6AD3D7C4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CB6D4-3031-4A36-8485-14524055F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4D7B4-A03C-4831-B88E-35AFAE3F1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C5DB3-8B72-413E-8DF0-BC3B304F52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12770-3DB6-43F1-A307-7F6304BAD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D55EE-2867-4C0E-BC82-ED0AAAADA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376E2-F0F6-4BD4-B329-5A8BA1760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CE951-CD95-401C-8AA7-E2E0542B9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A040C-5403-4F07-8D6A-C615F5EC8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2259-7D55-486E-BBDD-EAC9537F4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4D915-AC08-4F1E-93DF-801898DFD8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9D465-B316-4FCD-8619-07464BDAA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BF9F6-99CB-484E-BCB5-DCD88A656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9614F-1E8D-41F3-AD01-A53D980C7A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7B86E2-B0E1-4BAB-84DD-F2E93939C1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9F7424-BC16-4486-9D3D-64AEB1EFBB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619" y="828941"/>
            <a:ext cx="6545365" cy="107944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25000"/>
                  </a:schemeClr>
                </a:solidFill>
              </a:rPr>
              <a:t>Charlotte County Tax Collector</a:t>
            </a:r>
            <a:br>
              <a:rPr lang="en-US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25000"/>
                  </a:schemeClr>
                </a:solidFill>
              </a:rPr>
              <a:t>Disaster Preparedness Plan</a:t>
            </a:r>
            <a:endParaRPr lang="en-US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7525" y="5144568"/>
            <a:ext cx="7366475" cy="1468454"/>
          </a:xfrm>
        </p:spPr>
        <p:txBody>
          <a:bodyPr/>
          <a:lstStyle/>
          <a:p>
            <a:pPr algn="ctr"/>
            <a:r>
              <a:rPr lang="en-US" sz="2000" dirty="0" smtClean="0"/>
              <a:t>Presented by: Matthew Mattson</a:t>
            </a:r>
          </a:p>
          <a:p>
            <a:pPr algn="ctr"/>
            <a:r>
              <a:rPr lang="en-US" sz="2000" dirty="0" smtClean="0"/>
              <a:t>Systems Administrator</a:t>
            </a:r>
          </a:p>
          <a:p>
            <a:pPr algn="ctr"/>
            <a:r>
              <a:rPr lang="en-US" sz="2000" dirty="0" smtClean="0"/>
              <a:t>Charlotte County Tax Collector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278" y="2130039"/>
            <a:ext cx="4344112" cy="274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harlotteCountyTa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848" y="426577"/>
            <a:ext cx="1692780" cy="23551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627" y="1928500"/>
            <a:ext cx="6934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Wake Up Call Realization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Friday, August 13, 2004: Direct Hit from Hurricane Charley</a:t>
            </a:r>
            <a:br>
              <a:rPr lang="en-US" sz="2000" dirty="0" smtClean="0"/>
            </a:br>
            <a:endParaRPr lang="en-US" sz="2000" dirty="0" smtClean="0"/>
          </a:p>
          <a:p>
            <a:pPr algn="l"/>
            <a:r>
              <a:rPr lang="en-US" sz="2000" dirty="0" smtClean="0"/>
              <a:t>No Plan = Confusion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Communication Breakdown</a:t>
            </a:r>
            <a:br>
              <a:rPr lang="en-US" sz="2000" dirty="0" smtClean="0"/>
            </a:br>
            <a:endParaRPr lang="en-US" sz="2000" dirty="0" smtClean="0"/>
          </a:p>
          <a:p>
            <a:pPr algn="l"/>
            <a:r>
              <a:rPr lang="en-US" sz="2000" dirty="0" smtClean="0"/>
              <a:t>Luckily No Major Office Damage</a:t>
            </a:r>
            <a:br>
              <a:rPr lang="en-US" sz="2000" dirty="0" smtClean="0"/>
            </a:br>
            <a:endParaRPr lang="en-US" sz="2000" dirty="0" smtClean="0"/>
          </a:p>
          <a:p>
            <a:pPr algn="l"/>
            <a:r>
              <a:rPr lang="en-US" sz="2000" dirty="0" smtClean="0"/>
              <a:t>Could Have Been Much Worse</a:t>
            </a:r>
            <a:br>
              <a:rPr lang="en-US" sz="2000" dirty="0" smtClean="0"/>
            </a:br>
            <a:endParaRPr lang="en-US" sz="2000" dirty="0" smtClean="0"/>
          </a:p>
          <a:p>
            <a:pPr algn="l"/>
            <a:r>
              <a:rPr lang="en-US" sz="2000" dirty="0" smtClean="0"/>
              <a:t>Need to be Ready For Future Disasters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68223" y="570432"/>
            <a:ext cx="6947731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We Need a Plan!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488" y="3161944"/>
            <a:ext cx="3368863" cy="227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57400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Have No Plan: Wing It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Have a Plan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Fire Evacuation Procedures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Severe Storm Procedures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Total Disaster Preparedness Plan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59679" y="818260"/>
            <a:ext cx="7093009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Disaster Preparedness Plan Alternatives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0300" y="2264635"/>
            <a:ext cx="3176512" cy="242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134" y="1580971"/>
            <a:ext cx="77517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/>
            <a:r>
              <a:rPr lang="en-US" sz="2000" dirty="0" smtClean="0"/>
              <a:t>Plan For the Following</a:t>
            </a:r>
            <a:br>
              <a:rPr lang="en-US" sz="2000" dirty="0" smtClean="0"/>
            </a:br>
            <a:endParaRPr lang="en-US" sz="2000" dirty="0" smtClean="0"/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/>
              <a:t>Fire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/>
              <a:t>Flood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/>
              <a:t>Hurricane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/>
              <a:t>Tornado/Severe Storm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/>
              <a:t>Terrorism/Destruction of Property</a:t>
            </a:r>
          </a:p>
          <a:p>
            <a:pPr marL="342900" indent="-342900" algn="l"/>
            <a:endParaRPr lang="en-US" sz="2000" dirty="0"/>
          </a:p>
          <a:p>
            <a:pPr marL="342900" indent="-342900" algn="l"/>
            <a:r>
              <a:rPr lang="en-US" sz="2000" dirty="0" smtClean="0"/>
              <a:t>Types of Disasters</a:t>
            </a:r>
            <a:br>
              <a:rPr lang="en-US" sz="2000" dirty="0" smtClean="0"/>
            </a:br>
            <a:endParaRPr lang="en-US" sz="2000" dirty="0" smtClean="0"/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/>
              <a:t>Local Server Room : Only Affects Data Warehouse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/>
              <a:t>Building : Whole Building Damaged or Destroyed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/>
              <a:t>Regional : More than 1 Building Damaged or Destroyed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218" y="655890"/>
            <a:ext cx="7255378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What is </a:t>
            </a:r>
            <a:r>
              <a:rPr lang="en-US" sz="2400" b="1" dirty="0">
                <a:solidFill>
                  <a:srgbClr val="FFFFFF"/>
                </a:solidFill>
              </a:rPr>
              <a:t>i</a:t>
            </a:r>
            <a:r>
              <a:rPr lang="en-US" sz="2400" b="1" dirty="0" smtClean="0">
                <a:solidFill>
                  <a:srgbClr val="FFFFFF"/>
                </a:solidFill>
              </a:rPr>
              <a:t>n the Disaster Preparedness Plan?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6322" y="1662736"/>
            <a:ext cx="1809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271" y="2011110"/>
            <a:ext cx="50320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Minimal Budget Impact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Software</a:t>
            </a:r>
          </a:p>
          <a:p>
            <a:pPr algn="l"/>
            <a:r>
              <a:rPr lang="en-US" sz="2000" dirty="0" smtClean="0"/>
              <a:t>          	Tivoli Storage Manager</a:t>
            </a:r>
          </a:p>
          <a:p>
            <a:pPr algn="l"/>
            <a:endParaRPr lang="en-US" sz="2000" dirty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 Hardware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err="1" smtClean="0"/>
              <a:t>StorServer</a:t>
            </a:r>
            <a:r>
              <a:rPr lang="en-US" sz="2000" dirty="0" smtClean="0"/>
              <a:t> Backup Appliance</a:t>
            </a:r>
          </a:p>
          <a:p>
            <a:pPr lvl="2"/>
            <a:r>
              <a:rPr lang="en-US" sz="2000" dirty="0" smtClean="0"/>
              <a:t> Backup Power Generators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smtClean="0"/>
              <a:t>Battery Backup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smtClean="0"/>
              <a:t>Buildings Already Retrofitted</a:t>
            </a:r>
          </a:p>
          <a:p>
            <a:pPr algn="l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93861" y="527702"/>
            <a:ext cx="7075917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Budget Analysis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508" y="2375732"/>
            <a:ext cx="3161633" cy="253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9679" y="638798"/>
            <a:ext cx="6699902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Staff Buy-In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277" y="1697764"/>
            <a:ext cx="6934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How to Sell The Plan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Effective Communication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Staff Meetings</a:t>
            </a:r>
            <a:br>
              <a:rPr lang="en-US" sz="2000" dirty="0" smtClean="0"/>
            </a:br>
            <a:endParaRPr lang="en-US" sz="2000" dirty="0" smtClean="0"/>
          </a:p>
          <a:p>
            <a:pPr algn="l"/>
            <a:r>
              <a:rPr lang="en-US" sz="2000" dirty="0" smtClean="0"/>
              <a:t>Cooperation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Importance of Employees</a:t>
            </a:r>
            <a:br>
              <a:rPr lang="en-US" sz="2000" dirty="0" smtClean="0"/>
            </a:br>
            <a:endParaRPr lang="en-US" sz="2000" dirty="0" smtClean="0"/>
          </a:p>
          <a:p>
            <a:pPr algn="l"/>
            <a:r>
              <a:rPr lang="en-US" sz="2000" dirty="0" smtClean="0"/>
              <a:t>Employee Participation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Feedback</a:t>
            </a:r>
            <a:br>
              <a:rPr lang="en-US" sz="2000" dirty="0" smtClean="0"/>
            </a:br>
            <a:endParaRPr lang="en-US" sz="2000" dirty="0" smtClean="0"/>
          </a:p>
          <a:p>
            <a:pPr algn="l"/>
            <a:r>
              <a:rPr lang="en-US" sz="2000" dirty="0" smtClean="0"/>
              <a:t>Refresher Meeting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Scheduled Once a Year</a:t>
            </a:r>
            <a:endParaRPr lang="en-US" sz="20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206" y="2155678"/>
            <a:ext cx="3284924" cy="328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952" y="749893"/>
            <a:ext cx="6682811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Risk Management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361" y="2210512"/>
            <a:ext cx="51217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What are the risks involved?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Employees Not Participating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Key Staff Members Absent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Plan Failure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Loss of Data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Confidential Record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Falling Below Public Expectations</a:t>
            </a:r>
            <a:endParaRPr lang="en-US" sz="20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396" y="2305079"/>
            <a:ext cx="3293025" cy="246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4778" y="749893"/>
            <a:ext cx="659735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Risk Management Solutions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133" y="1697763"/>
            <a:ext cx="70075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What are the risks involved?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Employees Not Participating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Solution: Staff Meetings/Sell the Plan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Key Staff Members Absent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Solution: Assign Backup Key Staff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Plan Failure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Loss of Data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Confidential Record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Falling Below Public Expectations</a:t>
            </a:r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Solution: Test Plan Once a Year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  Maintain &amp; Update Plan as Needed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    Refresh Staff During Yearly Meeting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144" y="3230310"/>
            <a:ext cx="2995208" cy="199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38" y="2059536"/>
            <a:ext cx="50256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Organize the Project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Define Potential Disasters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Prevention Analysis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Gather Critical Information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Define Disaster Impact Statements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Vendor Support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Planning Sessions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Design Plan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Share Plan With Staff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 Test Plan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 Maintain Plan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80218" y="655890"/>
            <a:ext cx="7255378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11 Steps To Design Disaster Plan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8232" y="2031786"/>
            <a:ext cx="2426873" cy="364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963" y="741348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Prevention Analysis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7686" y="1871529"/>
            <a:ext cx="61786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Fire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Flood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Hurricane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Tornado/Severe Storm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Terrorism/Destruction of Property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486" y="2009275"/>
            <a:ext cx="3351974" cy="236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963" y="741348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Define Critical Services and Functions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7686" y="1871529"/>
            <a:ext cx="61786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 Define List of All Systems</a:t>
            </a:r>
          </a:p>
          <a:p>
            <a:pPr lvl="0"/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 Set Priority of Services and Functions</a:t>
            </a:r>
          </a:p>
          <a:p>
            <a:pPr lvl="0"/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 What Systems Are Most Important?</a:t>
            </a:r>
          </a:p>
          <a:p>
            <a:pPr lvl="0"/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 Order of Recovery?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329" y="4406065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0230" y="638798"/>
            <a:ext cx="5943600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What We Will Cover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729" y="2258751"/>
            <a:ext cx="7926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b="1" dirty="0" smtClean="0"/>
              <a:t>Importance of Having a Disaster Plan</a:t>
            </a:r>
            <a:endParaRPr lang="en-US" sz="2400" dirty="0" smtClean="0"/>
          </a:p>
          <a:p>
            <a:pPr algn="l"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Quick Overview of Charlotte County Tax</a:t>
            </a:r>
            <a:br>
              <a:rPr lang="en-US" sz="2400" b="1" dirty="0" smtClean="0"/>
            </a:br>
            <a:r>
              <a:rPr lang="en-US" sz="2400" b="1" dirty="0" smtClean="0"/>
              <a:t>    Collector’s Disaster Preparedness Plan</a:t>
            </a:r>
            <a:endParaRPr lang="en-US" sz="2400" dirty="0" smtClean="0"/>
          </a:p>
          <a:p>
            <a:pPr algn="l">
              <a:buFont typeface="Wingdings" pitchFamily="2" charset="2"/>
              <a:buChar char="v"/>
            </a:pPr>
            <a:endParaRPr lang="en-US" sz="2400" dirty="0" smtClean="0"/>
          </a:p>
          <a:p>
            <a:pPr algn="l">
              <a:buFont typeface="Wingdings" pitchFamily="2" charset="2"/>
              <a:buChar char="v"/>
            </a:pPr>
            <a:r>
              <a:rPr lang="en-US" sz="2400" b="1" dirty="0" smtClean="0"/>
              <a:t> Disaster Scenario Demo</a:t>
            </a:r>
            <a:endParaRPr lang="en-US" sz="2400" dirty="0" smtClean="0"/>
          </a:p>
          <a:p>
            <a:pPr algn="l"/>
            <a:endParaRPr lang="en-US" sz="2400" dirty="0" smtClean="0"/>
          </a:p>
        </p:txBody>
      </p:sp>
      <p:pic>
        <p:nvPicPr>
          <p:cNvPr id="68610" name="Picture 2" descr="http://t1.gstatic.com/images?q=tbn:ANd9GcQEydXEOJZHP2S5JWPL_A5X2ngxWQwa0abfd9s2_hUObgO9MTLJ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104" y="4231548"/>
            <a:ext cx="1676400" cy="1628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963" y="741348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List Of Systems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7686" y="1871529"/>
            <a:ext cx="6178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Grant Street </a:t>
            </a:r>
            <a:r>
              <a:rPr lang="en-US" dirty="0" err="1" smtClean="0"/>
              <a:t>TaxSys</a:t>
            </a:r>
            <a:endParaRPr lang="en-US" dirty="0" smtClean="0"/>
          </a:p>
          <a:p>
            <a:pPr lvl="0"/>
            <a:r>
              <a:rPr lang="en-US" dirty="0" smtClean="0"/>
              <a:t>Exchange (Email)</a:t>
            </a:r>
          </a:p>
          <a:p>
            <a:pPr lvl="0"/>
            <a:r>
              <a:rPr lang="en-US" dirty="0" smtClean="0"/>
              <a:t>RTL High Speed Processor</a:t>
            </a:r>
          </a:p>
          <a:p>
            <a:pPr lvl="0"/>
            <a:r>
              <a:rPr lang="en-US" dirty="0" smtClean="0"/>
              <a:t>Metafile (Imaging &amp; Archiving)</a:t>
            </a:r>
          </a:p>
          <a:p>
            <a:pPr lvl="0"/>
            <a:r>
              <a:rPr lang="en-US" dirty="0" smtClean="0"/>
              <a:t>Hunting/Fishing</a:t>
            </a:r>
          </a:p>
          <a:p>
            <a:pPr lvl="0"/>
            <a:r>
              <a:rPr lang="en-US" dirty="0" smtClean="0"/>
              <a:t>Web Server (Website)</a:t>
            </a:r>
          </a:p>
          <a:p>
            <a:pPr lvl="0"/>
            <a:r>
              <a:rPr lang="en-US" dirty="0" smtClean="0"/>
              <a:t>FDLIS</a:t>
            </a:r>
          </a:p>
          <a:p>
            <a:pPr lvl="0"/>
            <a:r>
              <a:rPr lang="en-US" dirty="0" smtClean="0"/>
              <a:t>FRVIS</a:t>
            </a:r>
          </a:p>
          <a:p>
            <a:pPr lvl="0"/>
            <a:r>
              <a:rPr lang="en-US" dirty="0" smtClean="0"/>
              <a:t>MUNIS (Financial)</a:t>
            </a:r>
          </a:p>
          <a:p>
            <a:pPr lvl="0"/>
            <a:r>
              <a:rPr lang="en-US" dirty="0" smtClean="0"/>
              <a:t>Internet  Connection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640" y="2129591"/>
            <a:ext cx="3406255" cy="247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963" y="741348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Define Critical Services and Functions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10993" y="2169733"/>
          <a:ext cx="6776389" cy="3099132"/>
        </p:xfrm>
        <a:graphic>
          <a:graphicData uri="http://schemas.openxmlformats.org/drawingml/2006/table">
            <a:tbl>
              <a:tblPr/>
              <a:tblGrid>
                <a:gridCol w="5364641"/>
                <a:gridCol w="1411748"/>
              </a:tblGrid>
              <a:tr h="516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System / Function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Order of Priority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Internet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MUNIS Financial System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Grant Street TaxSys (Collection Software)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FDLIS (Driver License)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FRVIS (Auto Tags)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Web Server (Website)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Exchange (Email)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Hunting/Fishing License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Metafile (Imaging &amp; Archving)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RTL High Speed Processor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963" y="741348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Assign Key Recovery Team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7686" y="1871529"/>
            <a:ext cx="61786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 Assign Key Staff Members to Disaster Recovery Team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Responsible For Recovery Duties</a:t>
            </a:r>
          </a:p>
          <a:p>
            <a:pPr lvl="0"/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 Priorities and Responsibilities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Assign to certain Offices?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Workstation Recovery?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Servers?</a:t>
            </a:r>
          </a:p>
          <a:p>
            <a:pPr lvl="0"/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 Train Staff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Meetings</a:t>
            </a:r>
          </a:p>
          <a:p>
            <a:pPr lvl="0"/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 Assign backup Key Staff in case of absences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9413" y="4274971"/>
            <a:ext cx="20859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963" y="741348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Define Disaster Types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7686" y="1871529"/>
            <a:ext cx="617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Localized Server Room Disaster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9596" y="2553619"/>
            <a:ext cx="46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Only Data Warehouse Affected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6673" y="3248976"/>
            <a:ext cx="593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Servers / Network Equipment Damaged or Destroyed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3218" y="4154830"/>
            <a:ext cx="676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Customers and employees would expect the same level of service as before the time of the disaster.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2304" y="5035047"/>
            <a:ext cx="7460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Employees would have access to their files and computer hardware such as </a:t>
            </a:r>
            <a:r>
              <a:rPr lang="en-US" dirty="0" err="1" smtClean="0">
                <a:solidFill>
                  <a:srgbClr val="C00000"/>
                </a:solidFill>
              </a:rPr>
              <a:t>pcs</a:t>
            </a:r>
            <a:r>
              <a:rPr lang="en-US" dirty="0" smtClean="0">
                <a:solidFill>
                  <a:srgbClr val="C00000"/>
                </a:solidFill>
              </a:rPr>
              <a:t> and local printers.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79395" y="5814626"/>
            <a:ext cx="751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Some network files and folders might be temporarily unavailable while the network is re-established.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Local Server Room Disaster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9" name="Picture 8" descr="Local_Server_Room_Disaste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0219" y="999858"/>
            <a:ext cx="4928787" cy="53858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963" y="741348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Define Disaster Types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7686" y="1871529"/>
            <a:ext cx="617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en-US" dirty="0" smtClean="0"/>
              <a:t>Building Disaster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29438" y="2529555"/>
            <a:ext cx="681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one of our buildings has been damaged or destroyed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38545" y="3236945"/>
            <a:ext cx="666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 Employees of the damaged building have no place to work.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8997" y="4227019"/>
            <a:ext cx="676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Computer hardware such as pc’s and printers is non-functional.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4177" y="5071142"/>
            <a:ext cx="7460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Customers will expect to have the same level of service as before the time of the disaster.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Building Disaster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Building_Disaste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8028" y="948582"/>
            <a:ext cx="5227890" cy="5685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963" y="741348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Define Disaster Types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7686" y="1871529"/>
            <a:ext cx="617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en-US" dirty="0" smtClean="0"/>
              <a:t>Regional Disaster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9754" y="2517524"/>
            <a:ext cx="681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All of our buildings have been damaged or destroyed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10736" y="3261008"/>
            <a:ext cx="622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 All IT equipment such as pc’s, servers, and printers is </a:t>
            </a:r>
            <a:br>
              <a:rPr lang="en-US" dirty="0" smtClean="0"/>
            </a:br>
            <a:r>
              <a:rPr lang="en-US" dirty="0" smtClean="0"/>
              <a:t>    either damaged or destroyed.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31345" y="4347335"/>
            <a:ext cx="676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Employees do not have a permanent office to work in.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22461" y="5131300"/>
            <a:ext cx="7460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Some employees will be displaced due to damage of their personal belongings.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Regional Disaster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9" name="Picture 8" descr="Regional_Disaste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9303" y="940036"/>
            <a:ext cx="5150978" cy="5770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Information Gathering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766" y="1512606"/>
            <a:ext cx="73322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/>
              <a:t>Building Locations (Safety Equipment, Elevation, etc)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Emergency </a:t>
            </a:r>
            <a:r>
              <a:rPr lang="en-US" dirty="0" smtClean="0"/>
              <a:t>Employee Telephone List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Home Phone Number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Cell Phone Number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Hardware Inventory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Computer Name, Location, Serial #, etc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Network Diagrams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Hardware / Software Vendor List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Company Name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Contact Person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Phone Number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Support/License #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875" y="3982453"/>
            <a:ext cx="3138835" cy="211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0230" y="638798"/>
            <a:ext cx="5943600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Disaster Preparedness Facts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729" y="2258751"/>
            <a:ext cx="7926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89% </a:t>
            </a:r>
            <a:r>
              <a:rPr lang="en-US" sz="2400" dirty="0" smtClean="0"/>
              <a:t>Businesses Important to be Prepared</a:t>
            </a:r>
          </a:p>
          <a:p>
            <a:pPr algn="l">
              <a:buFont typeface="Wingdings" pitchFamily="2" charset="2"/>
              <a:buChar char="v"/>
            </a:pPr>
            <a:endParaRPr lang="en-US" sz="2400" dirty="0" smtClean="0"/>
          </a:p>
          <a:p>
            <a:pPr algn="l"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1/3</a:t>
            </a:r>
            <a:r>
              <a:rPr lang="en-US" sz="2400" dirty="0" smtClean="0"/>
              <a:t> of Businesses DO NOT Have a Plan</a:t>
            </a:r>
          </a:p>
          <a:p>
            <a:pPr algn="l">
              <a:buFont typeface="Wingdings" pitchFamily="2" charset="2"/>
              <a:buChar char="v"/>
            </a:pPr>
            <a:endParaRPr lang="en-US" sz="2400" dirty="0" smtClean="0"/>
          </a:p>
          <a:p>
            <a:pPr algn="l"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60% </a:t>
            </a:r>
            <a:r>
              <a:rPr lang="en-US" sz="2400" dirty="0" smtClean="0"/>
              <a:t>Americans Unprepared for Disasters of Any Kind</a:t>
            </a:r>
          </a:p>
          <a:p>
            <a:pPr algn="l">
              <a:buFont typeface="Wingdings" pitchFamily="2" charset="2"/>
              <a:buChar char="v"/>
            </a:pPr>
            <a:endParaRPr lang="en-US" sz="2400" dirty="0" smtClean="0"/>
          </a:p>
          <a:p>
            <a:pPr algn="l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40% </a:t>
            </a:r>
            <a:r>
              <a:rPr lang="en-US" sz="2400" dirty="0" smtClean="0"/>
              <a:t>Businesses Never Re-open After Disaster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453" y="6039853"/>
            <a:ext cx="803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 Information from American Red Cross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4239" y="690072"/>
            <a:ext cx="6204247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Test &amp; Maintain the Plan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824" y="2039596"/>
            <a:ext cx="42586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Does the Plan Still Work?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Test the Plan Once a Year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Update the Plan as Needed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Fix Any Flaws That Show Up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Key Staff Member Input</a:t>
            </a:r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527" y="2059536"/>
            <a:ext cx="3040928" cy="292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Supply Checklist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766" y="1512606"/>
            <a:ext cx="7332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Batteries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Flash Lights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Box of Tools (each office)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Plastic Tarp or Garbage Bags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Office Keys (Not just Electronic Badge)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Gasoline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Water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Backup Tapes (Sent to Vital Records)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Extension Cords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Regular Telephone (Not Electric or Portable)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Cell Phone (charged)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Text Messaging Might Work Better Than Voice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First-Aid Kit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Safe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640" y="4151146"/>
            <a:ext cx="1962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817" y="1394911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Having a Plan is Very Important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766" y="1512606"/>
            <a:ext cx="73322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Disaster Preparedness Plan Very Important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Centralized Location of Important Documents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Guide For Recovery</a:t>
            </a:r>
            <a:endParaRPr lang="en-US" dirty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Help Minimize Confusion After Disaster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Communication is KEY for Success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Test the Plan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Maintain the Plan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524" y="4365458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Quick Disaster Scenario Demo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022" y="1668107"/>
            <a:ext cx="5135244" cy="411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3645" y="1649338"/>
            <a:ext cx="33328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Matthew</a:t>
            </a:r>
          </a:p>
          <a:p>
            <a:endParaRPr lang="en-US" dirty="0" smtClean="0"/>
          </a:p>
          <a:p>
            <a:r>
              <a:rPr lang="en-US" dirty="0" smtClean="0"/>
              <a:t>Area under Hurricane Warning</a:t>
            </a:r>
          </a:p>
          <a:p>
            <a:endParaRPr lang="en-US" dirty="0" smtClean="0"/>
          </a:p>
          <a:p>
            <a:r>
              <a:rPr lang="en-US" dirty="0" smtClean="0"/>
              <a:t>Expected to hit in about 36 Hours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0230" y="638798"/>
            <a:ext cx="5943600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Charlotte County Tax Collector Facts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908" y="2342972"/>
            <a:ext cx="52805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 66 Employees</a:t>
            </a:r>
            <a:br>
              <a:rPr lang="en-US" sz="2000" dirty="0" smtClean="0"/>
            </a:br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 3 Office Locations</a:t>
            </a:r>
            <a:br>
              <a:rPr lang="en-US" sz="2000" dirty="0" smtClean="0"/>
            </a:br>
            <a:endParaRPr lang="en-US" sz="2000" dirty="0" smtClean="0"/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/>
              <a:t> Port Charlotte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/>
              <a:t> Englewood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/>
              <a:t> Punta </a:t>
            </a:r>
            <a:r>
              <a:rPr lang="en-US" sz="2000" dirty="0" err="1" smtClean="0"/>
              <a:t>Gorda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 Tax Collector: Honorable Vickie L. Potts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8370" name="Picture 2" descr="C:\Documents and Settings\matt\My Documents\cctax\sampl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205" y="1625131"/>
            <a:ext cx="3495231" cy="2605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Quick Disaster Scenario Demo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982" y="1452784"/>
            <a:ext cx="529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Attend Emergency Management Official Briefing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65675" y="2221907"/>
            <a:ext cx="72468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Expect sustained winds of around 115mph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Storm Surge of at least 8 to 12 Feet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Major Power Outages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Brief Tornadoes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Rainfall at least 10+ </a:t>
            </a:r>
            <a:r>
              <a:rPr lang="en-US" dirty="0" smtClean="0"/>
              <a:t>inches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Possible Flooding of Zone A (Punta </a:t>
            </a:r>
            <a:r>
              <a:rPr lang="en-US" dirty="0" err="1" smtClean="0"/>
              <a:t>Gorda</a:t>
            </a:r>
            <a:r>
              <a:rPr lang="en-US" dirty="0" smtClean="0"/>
              <a:t> Office is Zone A)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Quick Disaster Scenario Demo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2407" y="1264776"/>
            <a:ext cx="398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Preparation for Category 3 Hurricane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65675" y="2008262"/>
            <a:ext cx="72468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Meeting with key Staff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Communicate to Staff via intranet, email, messaging, phones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IT Staff sent to Punta </a:t>
            </a:r>
            <a:r>
              <a:rPr lang="en-US" dirty="0" err="1" smtClean="0"/>
              <a:t>Gorda</a:t>
            </a:r>
            <a:r>
              <a:rPr lang="en-US" dirty="0" smtClean="0"/>
              <a:t> &amp; Englewood offices for preparation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Hardware raised to avoid Flooding Damage to Equipment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Secure Equipment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Ensure backups are complete &amp; Tapes </a:t>
            </a:r>
            <a:r>
              <a:rPr lang="en-US" dirty="0" smtClean="0"/>
              <a:t>Secured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Buildings Secured by Facilities Department (Shutters, etc)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Final Meeting with IT Staff and Managers</a:t>
            </a:r>
          </a:p>
        </p:txBody>
      </p:sp>
      <p:pic>
        <p:nvPicPr>
          <p:cNvPr id="20482" name="Picture 2" descr="http://t2.gstatic.com/images?q=tbn:ANd9GcTlfc6E2uWBcbucn4FBCUwP7__ttqMm_khan14NzI9dNj0aA2vx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051" y="1012989"/>
            <a:ext cx="3286125" cy="1390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Hurricane Matthew 2012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32" y="1319112"/>
            <a:ext cx="7107818" cy="460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05854" y="5999147"/>
            <a:ext cx="711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Scene from downtown Punta </a:t>
            </a:r>
            <a:r>
              <a:rPr lang="en-US" dirty="0" err="1" smtClean="0"/>
              <a:t>Gorda</a:t>
            </a:r>
            <a:r>
              <a:rPr lang="en-US" dirty="0" smtClean="0"/>
              <a:t> near our office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Quick Disaster Scenario Demo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982" y="1452784"/>
            <a:ext cx="529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 Hurricane Recovery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65675" y="2221907"/>
            <a:ext cx="7246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IT Staff Evaluates Offices &amp; Hardware Infrastructure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Supervisors Contact Staff Members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Emergency Management Meetings</a:t>
            </a:r>
          </a:p>
          <a:p>
            <a:endParaRPr lang="en-US" dirty="0" smtClean="0"/>
          </a:p>
        </p:txBody>
      </p:sp>
      <p:pic>
        <p:nvPicPr>
          <p:cNvPr id="16386" name="Picture 2" descr="http://t3.gstatic.com/images?q=tbn:ANd9GcTpn5_rp6OFzbTFkoJ160fGaDT9Li78cQs4MrEfyZz2k4p_Dj-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9813" y="4127619"/>
            <a:ext cx="3541673" cy="1983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Quick Disaster Scenario Demo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982" y="1452784"/>
            <a:ext cx="529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48583" y="1862984"/>
            <a:ext cx="74519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Murdock (main office)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Power On (Running on Generator Power)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No Structural Damage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No Flood/Water Damage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Englewood Office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Has Power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No Structural Damage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No Flood/Water Damage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Punta </a:t>
            </a:r>
            <a:r>
              <a:rPr lang="en-US" dirty="0" err="1" smtClean="0"/>
              <a:t>Gorda</a:t>
            </a:r>
            <a:r>
              <a:rPr lang="en-US" dirty="0" smtClean="0"/>
              <a:t> Office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Power Out (No Generator)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Slight Roof Damage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Flooding Damage (1 foot of water </a:t>
            </a:r>
            <a:r>
              <a:rPr lang="en-US" dirty="0" smtClean="0"/>
              <a:t>in building from </a:t>
            </a:r>
            <a:r>
              <a:rPr lang="en-US" dirty="0" smtClean="0"/>
              <a:t>storm surge)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34268" y="1280444"/>
            <a:ext cx="529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Evaluation Summary</a:t>
            </a:r>
          </a:p>
          <a:p>
            <a:endParaRPr lang="en-US" dirty="0" smtClean="0"/>
          </a:p>
        </p:txBody>
      </p:sp>
      <p:pic>
        <p:nvPicPr>
          <p:cNvPr id="14338" name="Picture 2" descr="http://t3.gstatic.com/images?q=tbn:ANd9GcRfs2BofPWPnMUOL1LborruQ6fHpY2bGZLmxqrWm7Az1NYamXy4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518" y="2820112"/>
            <a:ext cx="3369768" cy="21740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008" y="2481842"/>
            <a:ext cx="6018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 Help Reduce Recovery Costs</a:t>
            </a:r>
            <a:br>
              <a:rPr lang="en-US" sz="2000" dirty="0" smtClean="0"/>
            </a:br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 Promotes Collaboration Among Departments</a:t>
            </a:r>
            <a:br>
              <a:rPr lang="en-US" sz="2000" dirty="0" smtClean="0"/>
            </a:br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 Reduces Downtime</a:t>
            </a:r>
            <a:br>
              <a:rPr lang="en-US" sz="2000" dirty="0" smtClean="0"/>
            </a:br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 Strengthens Local Government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68224" y="630252"/>
            <a:ext cx="6828089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Local Government Benefits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641" y="4033615"/>
            <a:ext cx="3244338" cy="243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Quick Disaster Scenario Demo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982" y="1452784"/>
            <a:ext cx="529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17847" y="1862984"/>
            <a:ext cx="77510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IT Staff makes sure all servers up and fully operational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Staff Notified to Report to Murdock &amp; Englewood Offices Only (Closest)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IT Staff follow the correct Recovery Process (from Diagram)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Local Server Room, Building, Regional Disasters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 Only 1 Building Affected = Building Recovery Process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No hardware damaged due to preparation ahead of storm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All hardware was lifted and secured to protect from water damage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34268" y="1280444"/>
            <a:ext cx="529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Recovery Plan of Action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Building Disaster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Building_Disaste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8028" y="948582"/>
            <a:ext cx="5227890" cy="5685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Quick Disaster Scenario Demo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982" y="1452784"/>
            <a:ext cx="529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17847" y="1862984"/>
            <a:ext cx="7751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Offered work space at Judicial Center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Judicial Center has power (Generators Running)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Work with BCC to setup temporary network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Setup temporary workstations and test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Punta </a:t>
            </a:r>
            <a:r>
              <a:rPr lang="en-US" dirty="0" err="1" smtClean="0"/>
              <a:t>Gorda</a:t>
            </a:r>
            <a:r>
              <a:rPr lang="en-US" dirty="0" smtClean="0"/>
              <a:t> Staff sent to work at Judicial Center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Punta </a:t>
            </a:r>
            <a:r>
              <a:rPr lang="en-US" dirty="0" err="1" smtClean="0"/>
              <a:t>Gorda</a:t>
            </a:r>
            <a:r>
              <a:rPr lang="en-US" dirty="0" smtClean="0"/>
              <a:t> office repaired by Contractor/Facilities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Work with BCC to repair/restore network connections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Move equipment back to Punta </a:t>
            </a:r>
            <a:r>
              <a:rPr lang="en-US" dirty="0" err="1" smtClean="0"/>
              <a:t>Gorda</a:t>
            </a:r>
            <a:r>
              <a:rPr lang="en-US" dirty="0" smtClean="0"/>
              <a:t> office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Setup workstations, DMV Server, etc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Test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Staff reports back to fully operational Punta </a:t>
            </a:r>
            <a:r>
              <a:rPr lang="en-US" dirty="0" err="1" smtClean="0"/>
              <a:t>Gorda</a:t>
            </a:r>
            <a:r>
              <a:rPr lang="en-US" dirty="0" smtClean="0"/>
              <a:t> office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4268" y="1280444"/>
            <a:ext cx="529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Recovery Plan of Action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Quick Disaster Scenario Demo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982" y="1452784"/>
            <a:ext cx="529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17847" y="1862984"/>
            <a:ext cx="77510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Update plan as necessary (Annual basis)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Staff Changes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Updated Emergency Phone Lists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Updated Hardware Inventory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Improvements to Procedure?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Finalized Plan?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Not set in stone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Work in Progress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Needs Constant Updating to remain relevant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4268" y="1280444"/>
            <a:ext cx="529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Maintenance to Plan</a:t>
            </a:r>
          </a:p>
          <a:p>
            <a:endParaRPr lang="en-US" dirty="0" smtClean="0"/>
          </a:p>
        </p:txBody>
      </p:sp>
      <p:pic>
        <p:nvPicPr>
          <p:cNvPr id="6146" name="Picture 2" descr="http://t0.gstatic.com/images?q=tbn:ANd9GcQpsW9iNQrVO7CNBygXEgsS7E_ycTc1Mxb5J21yVybEqEHn-nNn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357" y="1791308"/>
            <a:ext cx="2266950" cy="2009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54" y="390971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Disaster Plan In Summary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121" y="1818830"/>
            <a:ext cx="75630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Helps With Preparation Before/After Disaster</a:t>
            </a:r>
          </a:p>
          <a:p>
            <a:endParaRPr lang="en-US" dirty="0" smtClean="0"/>
          </a:p>
          <a:p>
            <a:r>
              <a:rPr lang="en-US" dirty="0" smtClean="0"/>
              <a:t>Very Important Document</a:t>
            </a:r>
          </a:p>
          <a:p>
            <a:endParaRPr lang="en-US" dirty="0" smtClean="0"/>
          </a:p>
          <a:p>
            <a:r>
              <a:rPr lang="en-US" dirty="0" smtClean="0"/>
              <a:t>Auditors Like to See Your Plan</a:t>
            </a:r>
          </a:p>
          <a:p>
            <a:endParaRPr lang="en-US" dirty="0" smtClean="0"/>
          </a:p>
          <a:p>
            <a:r>
              <a:rPr lang="en-US" dirty="0" smtClean="0"/>
              <a:t>Eases Confusion Before/After Disaster</a:t>
            </a:r>
          </a:p>
          <a:p>
            <a:endParaRPr lang="en-US" dirty="0" smtClean="0"/>
          </a:p>
          <a:p>
            <a:r>
              <a:rPr lang="en-US" dirty="0" smtClean="0"/>
              <a:t>Requires Cooperation Among Staff &amp; Other Departments</a:t>
            </a:r>
          </a:p>
          <a:p>
            <a:endParaRPr lang="en-US" dirty="0" smtClean="0"/>
          </a:p>
          <a:p>
            <a:r>
              <a:rPr lang="en-US" dirty="0" smtClean="0"/>
              <a:t>Needs Constant Updating</a:t>
            </a:r>
          </a:p>
        </p:txBody>
      </p:sp>
      <p:pic>
        <p:nvPicPr>
          <p:cNvPr id="4098" name="Picture 2" descr="http://t3.gstatic.com/images?q=tbn:ANd9GcTEPNE_oq4dgNF_reNvZWRiMUlQ2SyIGSsZdQzR_1bisJO6X-K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085" y="1824171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7327" y="741348"/>
            <a:ext cx="633243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What are the 2 Constants in Life?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5051" y="2187723"/>
            <a:ext cx="16749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/>
              <a:t>1. Death</a:t>
            </a:r>
          </a:p>
          <a:p>
            <a:pPr marL="457200" indent="-457200"/>
            <a:endParaRPr lang="en-US" sz="2400" b="1" dirty="0"/>
          </a:p>
          <a:p>
            <a:pPr marL="457200" indent="-457200"/>
            <a:r>
              <a:rPr lang="en-US" sz="2400" b="1" dirty="0" smtClean="0"/>
              <a:t>2. Taxes</a:t>
            </a:r>
          </a:p>
          <a:p>
            <a:pPr marL="457200" indent="-457200"/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40038" y="3956704"/>
            <a:ext cx="749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Therefore, your office needs the Emergency Preparedness Plan to work successfully so you can still collect those taxes!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2441" y="4683095"/>
            <a:ext cx="1251078" cy="16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89" y="1786070"/>
            <a:ext cx="1598343" cy="16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963" y="741348"/>
            <a:ext cx="6315343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Questions?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623" y="1942744"/>
            <a:ext cx="3943939" cy="338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451" y="1857998"/>
            <a:ext cx="7848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Cloud Computing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Remotely Hosted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 Can Be Run Anywhere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 Internet Connection Required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 Lower Equipment Costs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 Lower Maintenance Costs</a:t>
            </a:r>
            <a:br>
              <a:rPr lang="en-US" sz="2000" dirty="0" smtClean="0"/>
            </a:br>
            <a:endParaRPr lang="en-US" sz="2000" dirty="0" smtClean="0"/>
          </a:p>
          <a:p>
            <a:pPr algn="l"/>
            <a:r>
              <a:rPr lang="en-US" sz="2000" dirty="0" smtClean="0"/>
              <a:t>	</a:t>
            </a:r>
            <a:br>
              <a:rPr lang="en-US" sz="2000" dirty="0" smtClean="0"/>
            </a:br>
            <a:endParaRPr lang="en-US" dirty="0" smtClean="0"/>
          </a:p>
          <a:p>
            <a:pPr algn="l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04016" y="655889"/>
            <a:ext cx="7681958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Emerging Trends Impacting Disaster Preparedness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206" y="2615269"/>
            <a:ext cx="3711768" cy="278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0858" y="1501923"/>
            <a:ext cx="64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Why have a Disaster Preparedness Plan?</a:t>
            </a:r>
          </a:p>
          <a:p>
            <a:pPr algn="ctr"/>
            <a:endParaRPr lang="en-US" sz="2000" dirty="0" smtClean="0"/>
          </a:p>
          <a:p>
            <a:pPr algn="ctr">
              <a:buFont typeface="Wingdings" pitchFamily="2" charset="2"/>
              <a:buChar char="v"/>
            </a:pPr>
            <a:r>
              <a:rPr lang="en-US" sz="2000" dirty="0" smtClean="0"/>
              <a:t> Always Prepared</a:t>
            </a:r>
            <a:br>
              <a:rPr lang="en-US" sz="2000" dirty="0" smtClean="0"/>
            </a:br>
            <a:endParaRPr lang="en-US" sz="2000" dirty="0" smtClean="0"/>
          </a:p>
          <a:p>
            <a:pPr algn="ctr">
              <a:buFont typeface="Wingdings" pitchFamily="2" charset="2"/>
              <a:buChar char="v"/>
            </a:pPr>
            <a:r>
              <a:rPr lang="en-US" sz="2000" dirty="0" smtClean="0"/>
              <a:t> Minimize Effects of Disasters</a:t>
            </a:r>
            <a:br>
              <a:rPr lang="en-US" sz="2000" dirty="0" smtClean="0"/>
            </a:br>
            <a:endParaRPr lang="en-US" sz="2000" dirty="0" smtClean="0"/>
          </a:p>
          <a:p>
            <a:pPr algn="ctr"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Allow For Quick Recovery</a:t>
            </a:r>
          </a:p>
          <a:p>
            <a:pPr algn="ctr">
              <a:buFont typeface="Wingdings" pitchFamily="2" charset="2"/>
              <a:buChar char="v"/>
            </a:pPr>
            <a:endParaRPr lang="en-US" sz="2000" dirty="0" smtClean="0"/>
          </a:p>
          <a:p>
            <a:pPr algn="ctr">
              <a:buFont typeface="Wingdings" pitchFamily="2" charset="2"/>
              <a:buChar char="v"/>
            </a:pPr>
            <a:r>
              <a:rPr lang="en-US" sz="2000" dirty="0" smtClean="0"/>
              <a:t> Keep Data Safe</a:t>
            </a:r>
            <a:br>
              <a:rPr lang="en-US" sz="2000" dirty="0" smtClean="0"/>
            </a:br>
            <a:endParaRPr lang="en-US" sz="2000" dirty="0" smtClean="0"/>
          </a:p>
          <a:p>
            <a:pPr algn="ctr"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Keep Public Services Open</a:t>
            </a:r>
            <a:br>
              <a:rPr lang="en-US" sz="2000" dirty="0" smtClean="0"/>
            </a:br>
            <a:endParaRPr lang="en-US" sz="2000" dirty="0" smtClean="0"/>
          </a:p>
          <a:p>
            <a:pPr algn="ctr"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Raise Public Moral</a:t>
            </a:r>
          </a:p>
          <a:p>
            <a:pPr algn="ctr">
              <a:buFont typeface="Wingdings" pitchFamily="2" charset="2"/>
              <a:buChar char="v"/>
            </a:pPr>
            <a:endParaRPr lang="en-US" sz="2000" dirty="0" smtClean="0"/>
          </a:p>
          <a:p>
            <a:pPr algn="ctr">
              <a:buFont typeface="Wingdings" pitchFamily="2" charset="2"/>
              <a:buChar char="v"/>
            </a:pPr>
            <a:r>
              <a:rPr lang="en-US" sz="2000" dirty="0" smtClean="0"/>
              <a:t> Lessen Confusion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85130" y="792622"/>
            <a:ext cx="6382997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Importance of Disaster Preparedness Plan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295" y="2546647"/>
            <a:ext cx="44858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What would we do in a Disaster?  </a:t>
            </a:r>
          </a:p>
          <a:p>
            <a:pPr algn="l"/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 Does Not Exist</a:t>
            </a:r>
            <a:br>
              <a:rPr lang="en-US" sz="2000" dirty="0" smtClean="0"/>
            </a:br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Basic Fire &amp; Evacuation Plan</a:t>
            </a:r>
            <a:br>
              <a:rPr lang="en-US" sz="2000" dirty="0" smtClean="0"/>
            </a:br>
            <a:endParaRPr lang="en-US" sz="2000" dirty="0" smtClean="0"/>
          </a:p>
          <a:p>
            <a:pPr algn="l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8045" y="707164"/>
            <a:ext cx="7007551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Before Current Disaster Preparedness Plan?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820" y="2537567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8045" y="707164"/>
            <a:ext cx="7007551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Realization of a Needed Plan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Loading Storm Graphics Lo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742" y="1880282"/>
            <a:ext cx="5143500" cy="4105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8045" y="707164"/>
            <a:ext cx="7007551" cy="461665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August 13, 2004 – Hurricane Charley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75778" name="Picture 2" descr="http://3.bp.blogspot.com/_ZMBjdgB4ZAg/TO-ecXWdR8I/AAAAAAAAAB0/zMMiPX5-tx0/s1600/doppl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214" y="1533970"/>
            <a:ext cx="4457700" cy="4762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freeppt_1743_slide">
  <a:themeElements>
    <a:clrScheme name="Office Them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freeppt_1743_slide</Template>
  <TotalTime>3287</TotalTime>
  <Words>1435</Words>
  <Application>Microsoft Office PowerPoint</Application>
  <PresentationFormat>On-screen Show (4:3)</PresentationFormat>
  <Paragraphs>424</Paragraphs>
  <Slides>46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freeppt_1743_slide</vt:lpstr>
      <vt:lpstr>1_Default Design</vt:lpstr>
      <vt:lpstr>Charlotte County Tax Collector Disaster Preparedness Plan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Charlotte County Tax Collector Disaster Preparedness Plan</dc:title>
  <dc:creator>matt</dc:creator>
  <cp:lastModifiedBy>matt</cp:lastModifiedBy>
  <cp:revision>227</cp:revision>
  <dcterms:created xsi:type="dcterms:W3CDTF">2011-06-20T13:43:56Z</dcterms:created>
  <dcterms:modified xsi:type="dcterms:W3CDTF">2012-09-13T16:00:49Z</dcterms:modified>
</cp:coreProperties>
</file>